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1" r:id="rId14"/>
    <p:sldId id="270" r:id="rId15"/>
    <p:sldId id="273" r:id="rId16"/>
    <p:sldId id="274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4D1D-026E-4E04-A74C-5D590C494AA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5BAD-20F9-4CC5-8561-7EDC7FB2C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2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4D1D-026E-4E04-A74C-5D590C494AA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5BAD-20F9-4CC5-8561-7EDC7FB2C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4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4D1D-026E-4E04-A74C-5D590C494AA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5BAD-20F9-4CC5-8561-7EDC7FB2C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8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4D1D-026E-4E04-A74C-5D590C494AA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5BAD-20F9-4CC5-8561-7EDC7FB2C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7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4D1D-026E-4E04-A74C-5D590C494AA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5BAD-20F9-4CC5-8561-7EDC7FB2C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9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4D1D-026E-4E04-A74C-5D590C494AA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5BAD-20F9-4CC5-8561-7EDC7FB2C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4D1D-026E-4E04-A74C-5D590C494AA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5BAD-20F9-4CC5-8561-7EDC7FB2C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0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4D1D-026E-4E04-A74C-5D590C494AA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5BAD-20F9-4CC5-8561-7EDC7FB2C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2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4D1D-026E-4E04-A74C-5D590C494AA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5BAD-20F9-4CC5-8561-7EDC7FB2C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9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4D1D-026E-4E04-A74C-5D590C494AA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5BAD-20F9-4CC5-8561-7EDC7FB2C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6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4D1D-026E-4E04-A74C-5D590C494AA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5BAD-20F9-4CC5-8561-7EDC7FB2C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04D1D-026E-4E04-A74C-5D590C494AA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5BAD-20F9-4CC5-8561-7EDC7FB2C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4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L’adjectif</a:t>
            </a:r>
            <a:r>
              <a:rPr lang="en-US" sz="88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qualificatif</a:t>
            </a:r>
            <a:endParaRPr lang="en-US" sz="88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013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699"/>
            <a:ext cx="10515600" cy="5932264"/>
          </a:xfrm>
        </p:spPr>
        <p:txBody>
          <a:bodyPr/>
          <a:lstStyle/>
          <a:p>
            <a:r>
              <a:rPr lang="en-US" sz="7200" dirty="0" smtClean="0"/>
              <a:t>4. Les </a:t>
            </a:r>
            <a:r>
              <a:rPr lang="en-US" sz="7200" dirty="0" err="1" smtClean="0"/>
              <a:t>adjectifs</a:t>
            </a:r>
            <a:r>
              <a:rPr lang="en-US" sz="7200" dirty="0" smtClean="0"/>
              <a:t> qui </a:t>
            </a:r>
            <a:r>
              <a:rPr lang="en-US" sz="7200" dirty="0" err="1" smtClean="0"/>
              <a:t>terminent</a:t>
            </a:r>
            <a:r>
              <a:rPr lang="en-US" sz="7200" dirty="0" smtClean="0"/>
              <a:t> avec un c </a:t>
            </a:r>
            <a:r>
              <a:rPr lang="en-US" sz="7200" dirty="0" err="1" smtClean="0"/>
              <a:t>muet</a:t>
            </a:r>
            <a:r>
              <a:rPr lang="en-US" sz="7200" dirty="0" smtClean="0"/>
              <a:t> (</a:t>
            </a:r>
            <a:r>
              <a:rPr lang="en-US" sz="7200" dirty="0" err="1" smtClean="0"/>
              <a:t>silencieux</a:t>
            </a:r>
            <a:r>
              <a:rPr lang="en-US" sz="7200" dirty="0" smtClean="0"/>
              <a:t>) </a:t>
            </a:r>
            <a:r>
              <a:rPr lang="en-US" sz="7200" dirty="0" err="1" smtClean="0"/>
              <a:t>changent</a:t>
            </a:r>
            <a:r>
              <a:rPr lang="en-US" sz="7200" dirty="0" smtClean="0"/>
              <a:t> </a:t>
            </a:r>
            <a:r>
              <a:rPr lang="en-US" sz="7200" dirty="0" err="1" smtClean="0"/>
              <a:t>leur</a:t>
            </a:r>
            <a:r>
              <a:rPr lang="en-US" sz="7200" dirty="0" smtClean="0"/>
              <a:t> c </a:t>
            </a:r>
            <a:r>
              <a:rPr lang="en-US" sz="7200" dirty="0" err="1" smtClean="0"/>
              <a:t>en</a:t>
            </a:r>
            <a:r>
              <a:rPr lang="en-US" sz="7200" dirty="0" smtClean="0"/>
              <a:t> </a:t>
            </a:r>
            <a:r>
              <a:rPr lang="en-US" sz="7200" dirty="0" smtClean="0">
                <a:solidFill>
                  <a:srgbClr val="FF0000"/>
                </a:solidFill>
              </a:rPr>
              <a:t>CHE</a:t>
            </a:r>
          </a:p>
          <a:p>
            <a:pPr marL="0" indent="0">
              <a:buNone/>
            </a:pPr>
            <a:r>
              <a:rPr lang="en-US" sz="7200" dirty="0" smtClean="0"/>
              <a:t>Ex. Blan</a:t>
            </a:r>
            <a:r>
              <a:rPr lang="en-US" sz="7200" dirty="0" smtClean="0"/>
              <a:t>c - blan</a:t>
            </a:r>
            <a:r>
              <a:rPr lang="en-US" sz="7200" dirty="0" smtClean="0">
                <a:solidFill>
                  <a:srgbClr val="FF0000"/>
                </a:solidFill>
              </a:rPr>
              <a:t>che</a:t>
            </a:r>
            <a:endParaRPr lang="en-US" sz="72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1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699"/>
            <a:ext cx="10515600" cy="5932264"/>
          </a:xfrm>
        </p:spPr>
        <p:txBody>
          <a:bodyPr/>
          <a:lstStyle/>
          <a:p>
            <a:r>
              <a:rPr lang="en-US" sz="7200" dirty="0"/>
              <a:t>5</a:t>
            </a:r>
            <a:r>
              <a:rPr lang="en-US" sz="7200" dirty="0" smtClean="0"/>
              <a:t>. Les </a:t>
            </a:r>
            <a:r>
              <a:rPr lang="en-US" sz="7200" dirty="0" err="1" smtClean="0"/>
              <a:t>adjectifs</a:t>
            </a:r>
            <a:r>
              <a:rPr lang="en-US" sz="7200" dirty="0" smtClean="0"/>
              <a:t> qui </a:t>
            </a:r>
            <a:r>
              <a:rPr lang="en-US" sz="7200" dirty="0" err="1" smtClean="0"/>
              <a:t>terminent</a:t>
            </a:r>
            <a:r>
              <a:rPr lang="en-US" sz="7200" dirty="0" smtClean="0"/>
              <a:t> avec un g </a:t>
            </a:r>
            <a:r>
              <a:rPr lang="en-US" sz="7200" dirty="0" err="1" smtClean="0"/>
              <a:t>changent</a:t>
            </a:r>
            <a:r>
              <a:rPr lang="en-US" sz="7200" dirty="0" smtClean="0"/>
              <a:t> </a:t>
            </a:r>
            <a:r>
              <a:rPr lang="en-US" sz="7200" dirty="0" err="1" smtClean="0"/>
              <a:t>leur</a:t>
            </a:r>
            <a:r>
              <a:rPr lang="en-US" sz="7200" dirty="0" smtClean="0"/>
              <a:t> g </a:t>
            </a:r>
            <a:r>
              <a:rPr lang="en-US" sz="7200" dirty="0" err="1" smtClean="0"/>
              <a:t>en</a:t>
            </a:r>
            <a:r>
              <a:rPr lang="en-US" sz="7200" dirty="0" smtClean="0"/>
              <a:t> </a:t>
            </a:r>
            <a:r>
              <a:rPr lang="en-US" sz="7200" dirty="0" smtClean="0">
                <a:solidFill>
                  <a:srgbClr val="FF0000"/>
                </a:solidFill>
              </a:rPr>
              <a:t>GUE</a:t>
            </a:r>
          </a:p>
          <a:p>
            <a:pPr marL="0" indent="0">
              <a:buNone/>
            </a:pPr>
            <a:r>
              <a:rPr lang="en-US" sz="7200" dirty="0" smtClean="0"/>
              <a:t>Ex. </a:t>
            </a:r>
            <a:r>
              <a:rPr lang="en-US" sz="7200" dirty="0" smtClean="0"/>
              <a:t>long - lon</a:t>
            </a:r>
            <a:r>
              <a:rPr lang="en-US" sz="7200" dirty="0" smtClean="0">
                <a:solidFill>
                  <a:srgbClr val="FF0000"/>
                </a:solidFill>
              </a:rPr>
              <a:t>gue</a:t>
            </a:r>
            <a:endParaRPr lang="en-US" sz="72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26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244699"/>
            <a:ext cx="10980313" cy="5932264"/>
          </a:xfrm>
        </p:spPr>
        <p:txBody>
          <a:bodyPr/>
          <a:lstStyle/>
          <a:p>
            <a:r>
              <a:rPr lang="en-US" sz="7200" dirty="0"/>
              <a:t>6</a:t>
            </a:r>
            <a:r>
              <a:rPr lang="en-US" sz="7200" dirty="0" smtClean="0"/>
              <a:t>. Les </a:t>
            </a:r>
            <a:r>
              <a:rPr lang="en-US" sz="7200" dirty="0" err="1" smtClean="0"/>
              <a:t>adjectifs</a:t>
            </a:r>
            <a:r>
              <a:rPr lang="en-US" sz="7200" dirty="0" smtClean="0"/>
              <a:t> qui </a:t>
            </a:r>
            <a:r>
              <a:rPr lang="en-US" sz="7200" dirty="0" err="1" smtClean="0"/>
              <a:t>terminent</a:t>
            </a:r>
            <a:r>
              <a:rPr lang="en-US" sz="7200" dirty="0" smtClean="0"/>
              <a:t> avec un f </a:t>
            </a:r>
            <a:r>
              <a:rPr lang="en-US" sz="7200" dirty="0" err="1" smtClean="0"/>
              <a:t>changent</a:t>
            </a:r>
            <a:r>
              <a:rPr lang="en-US" sz="7200" dirty="0" smtClean="0"/>
              <a:t> </a:t>
            </a:r>
            <a:r>
              <a:rPr lang="en-US" sz="7200" dirty="0" err="1" smtClean="0"/>
              <a:t>leur</a:t>
            </a:r>
            <a:r>
              <a:rPr lang="en-US" sz="7200" dirty="0" smtClean="0"/>
              <a:t> f </a:t>
            </a:r>
            <a:r>
              <a:rPr lang="en-US" sz="7200" dirty="0" err="1" smtClean="0"/>
              <a:t>en</a:t>
            </a:r>
            <a:r>
              <a:rPr lang="en-US" sz="7200" dirty="0" smtClean="0"/>
              <a:t> </a:t>
            </a:r>
            <a:r>
              <a:rPr lang="en-US" sz="7200" dirty="0" smtClean="0">
                <a:solidFill>
                  <a:srgbClr val="FF0000"/>
                </a:solidFill>
              </a:rPr>
              <a:t>VE</a:t>
            </a:r>
          </a:p>
          <a:p>
            <a:pPr marL="0" indent="0">
              <a:buNone/>
            </a:pPr>
            <a:r>
              <a:rPr lang="en-US" sz="7200" dirty="0" smtClean="0"/>
              <a:t>Ex. </a:t>
            </a:r>
            <a:r>
              <a:rPr lang="en-US" sz="7200" dirty="0" err="1" smtClean="0"/>
              <a:t>constructif</a:t>
            </a:r>
            <a:r>
              <a:rPr lang="en-US" sz="7200" dirty="0" smtClean="0"/>
              <a:t> - construct</a:t>
            </a:r>
            <a:r>
              <a:rPr lang="en-US" sz="7200" dirty="0" smtClean="0">
                <a:solidFill>
                  <a:srgbClr val="FF0000"/>
                </a:solidFill>
              </a:rPr>
              <a:t>ive</a:t>
            </a:r>
            <a:endParaRPr lang="en-US" sz="72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68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699"/>
            <a:ext cx="10515600" cy="5932264"/>
          </a:xfrm>
        </p:spPr>
        <p:txBody>
          <a:bodyPr/>
          <a:lstStyle/>
          <a:p>
            <a:r>
              <a:rPr lang="en-US" sz="7200" dirty="0" smtClean="0"/>
              <a:t>4. Les </a:t>
            </a:r>
            <a:r>
              <a:rPr lang="en-US" sz="7200" dirty="0" err="1" smtClean="0"/>
              <a:t>adjectifs</a:t>
            </a:r>
            <a:r>
              <a:rPr lang="en-US" sz="7200" dirty="0" smtClean="0"/>
              <a:t> qui </a:t>
            </a:r>
            <a:r>
              <a:rPr lang="en-US" sz="7200" dirty="0" err="1" smtClean="0"/>
              <a:t>terminent</a:t>
            </a:r>
            <a:r>
              <a:rPr lang="en-US" sz="7200" dirty="0" smtClean="0"/>
              <a:t> </a:t>
            </a:r>
            <a:r>
              <a:rPr lang="en-US" sz="7200" dirty="0" err="1" smtClean="0"/>
              <a:t>en</a:t>
            </a:r>
            <a:r>
              <a:rPr lang="en-US" sz="7200" dirty="0" smtClean="0"/>
              <a:t> x </a:t>
            </a:r>
            <a:r>
              <a:rPr lang="en-US" sz="7200" dirty="0" err="1" smtClean="0"/>
              <a:t>changent</a:t>
            </a:r>
            <a:r>
              <a:rPr lang="en-US" sz="7200" dirty="0" smtClean="0"/>
              <a:t> </a:t>
            </a:r>
            <a:r>
              <a:rPr lang="en-US" sz="7200" dirty="0" err="1" smtClean="0"/>
              <a:t>leur</a:t>
            </a:r>
            <a:r>
              <a:rPr lang="en-US" sz="7200" dirty="0" smtClean="0"/>
              <a:t> x </a:t>
            </a:r>
            <a:r>
              <a:rPr lang="en-US" sz="7200" dirty="0" err="1" smtClean="0"/>
              <a:t>en</a:t>
            </a:r>
            <a:r>
              <a:rPr lang="en-US" sz="7200" dirty="0" smtClean="0"/>
              <a:t> </a:t>
            </a:r>
            <a:r>
              <a:rPr lang="en-US" sz="7200" dirty="0" smtClean="0">
                <a:solidFill>
                  <a:srgbClr val="FF0000"/>
                </a:solidFill>
              </a:rPr>
              <a:t>SE</a:t>
            </a:r>
            <a:endParaRPr lang="en-US" sz="7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7200" dirty="0" smtClean="0"/>
              <a:t>Ex. </a:t>
            </a:r>
            <a:r>
              <a:rPr lang="en-US" sz="7200" dirty="0" err="1" smtClean="0"/>
              <a:t>heureux</a:t>
            </a:r>
            <a:r>
              <a:rPr lang="en-US" sz="7200" dirty="0" smtClean="0"/>
              <a:t> - </a:t>
            </a:r>
            <a:r>
              <a:rPr lang="en-US" sz="7200" dirty="0" err="1" smtClean="0"/>
              <a:t>heur</a:t>
            </a:r>
            <a:r>
              <a:rPr lang="en-US" sz="7200" dirty="0" err="1" smtClean="0">
                <a:solidFill>
                  <a:srgbClr val="FF0000"/>
                </a:solidFill>
              </a:rPr>
              <a:t>euse</a:t>
            </a:r>
            <a:endParaRPr lang="en-US" sz="72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307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699"/>
            <a:ext cx="10515600" cy="5932264"/>
          </a:xfrm>
        </p:spPr>
        <p:txBody>
          <a:bodyPr/>
          <a:lstStyle/>
          <a:p>
            <a:r>
              <a:rPr lang="en-US" sz="7200" dirty="0"/>
              <a:t>7</a:t>
            </a:r>
            <a:r>
              <a:rPr lang="en-US" sz="7200" dirty="0" smtClean="0"/>
              <a:t>. Les </a:t>
            </a:r>
            <a:r>
              <a:rPr lang="en-US" sz="7200" dirty="0" err="1" smtClean="0"/>
              <a:t>adjectifs</a:t>
            </a:r>
            <a:r>
              <a:rPr lang="en-US" sz="7200" dirty="0" smtClean="0"/>
              <a:t> qui </a:t>
            </a:r>
            <a:r>
              <a:rPr lang="en-US" sz="7200" dirty="0" err="1" smtClean="0"/>
              <a:t>terminent</a:t>
            </a:r>
            <a:r>
              <a:rPr lang="en-US" sz="7200" dirty="0" smtClean="0"/>
              <a:t> </a:t>
            </a:r>
            <a:r>
              <a:rPr lang="en-US" sz="7200" dirty="0" err="1" smtClean="0"/>
              <a:t>en</a:t>
            </a:r>
            <a:r>
              <a:rPr lang="en-US" sz="7200" dirty="0" smtClean="0"/>
              <a:t> EUR </a:t>
            </a:r>
            <a:r>
              <a:rPr lang="en-US" sz="7200" dirty="0" err="1" smtClean="0"/>
              <a:t>changent</a:t>
            </a:r>
            <a:r>
              <a:rPr lang="en-US" sz="7200" dirty="0" smtClean="0"/>
              <a:t> </a:t>
            </a:r>
            <a:r>
              <a:rPr lang="en-US" sz="7200" dirty="0" err="1" smtClean="0"/>
              <a:t>leur</a:t>
            </a:r>
            <a:r>
              <a:rPr lang="en-US" sz="7200" dirty="0" smtClean="0"/>
              <a:t> EUR </a:t>
            </a:r>
            <a:r>
              <a:rPr lang="en-US" sz="7200" dirty="0" err="1" smtClean="0"/>
              <a:t>en</a:t>
            </a:r>
            <a:r>
              <a:rPr lang="en-US" sz="7200" dirty="0" smtClean="0"/>
              <a:t> </a:t>
            </a:r>
            <a:r>
              <a:rPr lang="en-US" sz="7200" dirty="0" smtClean="0">
                <a:solidFill>
                  <a:srgbClr val="FF0000"/>
                </a:solidFill>
              </a:rPr>
              <a:t>EUSE</a:t>
            </a:r>
          </a:p>
          <a:p>
            <a:pPr marL="0" indent="0">
              <a:buNone/>
            </a:pPr>
            <a:r>
              <a:rPr lang="en-US" sz="7200" dirty="0" smtClean="0"/>
              <a:t>Ex. </a:t>
            </a:r>
            <a:r>
              <a:rPr lang="en-US" sz="7200" dirty="0" err="1" smtClean="0"/>
              <a:t>vendeur</a:t>
            </a:r>
            <a:r>
              <a:rPr lang="en-US" sz="7200" dirty="0" smtClean="0"/>
              <a:t> - </a:t>
            </a:r>
            <a:r>
              <a:rPr lang="en-US" sz="7200" dirty="0" err="1" smtClean="0"/>
              <a:t>vend</a:t>
            </a:r>
            <a:r>
              <a:rPr lang="en-US" sz="7200" dirty="0" err="1" smtClean="0">
                <a:solidFill>
                  <a:srgbClr val="FF0000"/>
                </a:solidFill>
              </a:rPr>
              <a:t>euse</a:t>
            </a:r>
            <a:endParaRPr lang="en-US" sz="72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69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699"/>
            <a:ext cx="10515600" cy="5932264"/>
          </a:xfrm>
        </p:spPr>
        <p:txBody>
          <a:bodyPr/>
          <a:lstStyle/>
          <a:p>
            <a:r>
              <a:rPr lang="en-US" sz="7200" dirty="0" smtClean="0"/>
              <a:t>8. Les </a:t>
            </a:r>
            <a:r>
              <a:rPr lang="en-US" sz="7200" dirty="0" err="1" smtClean="0"/>
              <a:t>adjectifs</a:t>
            </a:r>
            <a:r>
              <a:rPr lang="en-US" sz="7200" dirty="0" smtClean="0"/>
              <a:t> qui </a:t>
            </a:r>
            <a:r>
              <a:rPr lang="en-US" sz="7200" dirty="0" err="1" smtClean="0"/>
              <a:t>terminent</a:t>
            </a:r>
            <a:r>
              <a:rPr lang="en-US" sz="7200" dirty="0" smtClean="0"/>
              <a:t> </a:t>
            </a:r>
            <a:r>
              <a:rPr lang="en-US" sz="7200" dirty="0" err="1" smtClean="0"/>
              <a:t>en</a:t>
            </a:r>
            <a:r>
              <a:rPr lang="en-US" sz="7200" dirty="0" smtClean="0"/>
              <a:t> EAU et </a:t>
            </a:r>
            <a:r>
              <a:rPr lang="en-US" sz="7200" dirty="0" err="1" smtClean="0"/>
              <a:t>en</a:t>
            </a:r>
            <a:r>
              <a:rPr lang="en-US" sz="7200" dirty="0" smtClean="0"/>
              <a:t> OU </a:t>
            </a:r>
            <a:r>
              <a:rPr lang="en-US" sz="7200" dirty="0" err="1" smtClean="0"/>
              <a:t>changent</a:t>
            </a:r>
            <a:r>
              <a:rPr lang="en-US" sz="7200" dirty="0" smtClean="0"/>
              <a:t> </a:t>
            </a:r>
            <a:r>
              <a:rPr lang="en-US" sz="7200" dirty="0" err="1" smtClean="0"/>
              <a:t>en</a:t>
            </a:r>
            <a:r>
              <a:rPr lang="en-US" sz="7200" dirty="0" smtClean="0"/>
              <a:t> </a:t>
            </a:r>
            <a:r>
              <a:rPr lang="en-US" sz="7200" dirty="0" smtClean="0">
                <a:solidFill>
                  <a:srgbClr val="FF0000"/>
                </a:solidFill>
              </a:rPr>
              <a:t>ELLE et OLLE</a:t>
            </a:r>
          </a:p>
          <a:p>
            <a:pPr marL="0" indent="0">
              <a:buNone/>
            </a:pPr>
            <a:r>
              <a:rPr lang="en-US" sz="7200" dirty="0" smtClean="0"/>
              <a:t>Ex. </a:t>
            </a:r>
            <a:r>
              <a:rPr lang="en-US" sz="7200" dirty="0" smtClean="0"/>
              <a:t>beau - b</a:t>
            </a:r>
            <a:r>
              <a:rPr lang="en-US" sz="7200" dirty="0" smtClean="0">
                <a:solidFill>
                  <a:srgbClr val="FF0000"/>
                </a:solidFill>
              </a:rPr>
              <a:t>elle</a:t>
            </a:r>
            <a:endParaRPr lang="en-US" sz="72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96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89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À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noter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068947"/>
            <a:ext cx="11835683" cy="5666704"/>
          </a:xfrm>
        </p:spPr>
        <p:txBody>
          <a:bodyPr>
            <a:noAutofit/>
          </a:bodyPr>
          <a:lstStyle/>
          <a:p>
            <a:r>
              <a:rPr lang="en-US" sz="4800" dirty="0" smtClean="0"/>
              <a:t>Si </a:t>
            </a:r>
            <a:r>
              <a:rPr lang="en-US" sz="4800" dirty="0" err="1" smtClean="0"/>
              <a:t>l’adjectif</a:t>
            </a:r>
            <a:r>
              <a:rPr lang="en-US" sz="4800" dirty="0" smtClean="0"/>
              <a:t> </a:t>
            </a:r>
            <a:r>
              <a:rPr lang="en-US" sz="4800" dirty="0" err="1" smtClean="0"/>
              <a:t>qualificatif</a:t>
            </a:r>
            <a:r>
              <a:rPr lang="en-US" sz="4800" dirty="0" smtClean="0"/>
              <a:t> </a:t>
            </a:r>
            <a:r>
              <a:rPr lang="en-US" sz="4800" dirty="0" err="1" smtClean="0"/>
              <a:t>qualifie</a:t>
            </a:r>
            <a:r>
              <a:rPr lang="en-US" sz="4800" dirty="0" smtClean="0"/>
              <a:t> PLUSIEURS </a:t>
            </a:r>
            <a:r>
              <a:rPr lang="en-US" sz="4800" dirty="0" err="1" smtClean="0"/>
              <a:t>noms</a:t>
            </a:r>
            <a:r>
              <a:rPr lang="en-US" sz="4800" dirty="0" smtClean="0"/>
              <a:t> </a:t>
            </a:r>
            <a:r>
              <a:rPr lang="en-US" sz="4800" dirty="0" err="1" smtClean="0"/>
              <a:t>ou</a:t>
            </a:r>
            <a:r>
              <a:rPr lang="en-US" sz="4800" dirty="0" smtClean="0"/>
              <a:t> </a:t>
            </a:r>
            <a:r>
              <a:rPr lang="en-US" sz="4800" dirty="0" err="1" smtClean="0"/>
              <a:t>pronoms</a:t>
            </a:r>
            <a:r>
              <a:rPr lang="en-US" sz="4800" dirty="0" smtClean="0"/>
              <a:t>, et que </a:t>
            </a:r>
            <a:r>
              <a:rPr lang="en-US" sz="4800" dirty="0" err="1" smtClean="0"/>
              <a:t>l’un</a:t>
            </a:r>
            <a:r>
              <a:rPr lang="en-US" sz="4800" dirty="0" smtClean="0"/>
              <a:t> </a:t>
            </a:r>
            <a:r>
              <a:rPr lang="en-US" sz="4800" dirty="0" err="1" smtClean="0"/>
              <a:t>d’entre</a:t>
            </a:r>
            <a:r>
              <a:rPr lang="en-US" sz="4800" dirty="0" smtClean="0"/>
              <a:t> </a:t>
            </a:r>
            <a:r>
              <a:rPr lang="en-US" sz="4800" dirty="0" err="1" smtClean="0"/>
              <a:t>eux</a:t>
            </a:r>
            <a:r>
              <a:rPr lang="en-US" sz="4800" dirty="0" smtClean="0"/>
              <a:t> </a:t>
            </a:r>
            <a:r>
              <a:rPr lang="en-US" sz="4800" dirty="0" err="1" smtClean="0"/>
              <a:t>est</a:t>
            </a:r>
            <a:r>
              <a:rPr lang="en-US" sz="4800" dirty="0" smtClean="0"/>
              <a:t> </a:t>
            </a:r>
            <a:r>
              <a:rPr lang="en-US" sz="4800" dirty="0" err="1" smtClean="0"/>
              <a:t>masculin</a:t>
            </a:r>
            <a:r>
              <a:rPr lang="en-US" sz="4800" dirty="0" smtClean="0"/>
              <a:t>, </a:t>
            </a:r>
            <a:r>
              <a:rPr lang="en-US" sz="4800" dirty="0" err="1" smtClean="0"/>
              <a:t>l’adjective</a:t>
            </a:r>
            <a:r>
              <a:rPr lang="en-US" sz="4800" dirty="0" smtClean="0"/>
              <a:t> sera </a:t>
            </a:r>
            <a:r>
              <a:rPr lang="en-US" sz="4800" dirty="0" smtClean="0">
                <a:solidFill>
                  <a:srgbClr val="FF0000"/>
                </a:solidFill>
              </a:rPr>
              <a:t>MASCULIN PLURIEL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dirty="0" smtClean="0"/>
              <a:t>Ex. Le </a:t>
            </a:r>
            <a:r>
              <a:rPr lang="en-US" sz="4800" dirty="0" err="1" smtClean="0"/>
              <a:t>marchand</a:t>
            </a:r>
            <a:r>
              <a:rPr lang="en-US" sz="4800" dirty="0" smtClean="0"/>
              <a:t> </a:t>
            </a:r>
            <a:r>
              <a:rPr lang="en-US" sz="4800" dirty="0" err="1" smtClean="0"/>
              <a:t>étalait</a:t>
            </a:r>
            <a:r>
              <a:rPr lang="en-US" sz="4800" dirty="0" smtClean="0"/>
              <a:t> des pommes (</a:t>
            </a:r>
            <a:r>
              <a:rPr lang="en-US" sz="4800" dirty="0" err="1" smtClean="0"/>
              <a:t>fém</a:t>
            </a:r>
            <a:r>
              <a:rPr lang="en-US" sz="4800" dirty="0" smtClean="0"/>
              <a:t>), des </a:t>
            </a:r>
            <a:r>
              <a:rPr lang="en-US" sz="4800" dirty="0" err="1" smtClean="0"/>
              <a:t>tomates</a:t>
            </a:r>
            <a:r>
              <a:rPr lang="en-US" sz="4800" dirty="0" smtClean="0"/>
              <a:t> (</a:t>
            </a:r>
            <a:r>
              <a:rPr lang="en-US" sz="4800" dirty="0" err="1" smtClean="0"/>
              <a:t>fém</a:t>
            </a:r>
            <a:r>
              <a:rPr lang="en-US" sz="4800" dirty="0" smtClean="0"/>
              <a:t>) et des </a:t>
            </a:r>
            <a:r>
              <a:rPr lang="en-US" sz="4800" dirty="0" err="1" smtClean="0"/>
              <a:t>poivrons</a:t>
            </a:r>
            <a:r>
              <a:rPr lang="en-US" sz="4800" dirty="0" smtClean="0"/>
              <a:t>(</a:t>
            </a:r>
            <a:r>
              <a:rPr lang="en-US" sz="4800" dirty="0" err="1" smtClean="0"/>
              <a:t>masc</a:t>
            </a:r>
            <a:r>
              <a:rPr lang="en-US" sz="4800" dirty="0" smtClean="0"/>
              <a:t>) </a:t>
            </a:r>
            <a:r>
              <a:rPr lang="en-US" sz="4800" dirty="0" smtClean="0">
                <a:solidFill>
                  <a:srgbClr val="FF0000"/>
                </a:solidFill>
              </a:rPr>
              <a:t>VERTS. </a:t>
            </a:r>
            <a:r>
              <a:rPr lang="en-US" sz="4800" dirty="0" smtClean="0"/>
              <a:t>– </a:t>
            </a:r>
            <a:r>
              <a:rPr lang="en-US" sz="4800" dirty="0" err="1" smtClean="0"/>
              <a:t>l’adjectifs</a:t>
            </a:r>
            <a:r>
              <a:rPr lang="en-US" sz="4800" dirty="0" smtClean="0"/>
              <a:t> VERTS </a:t>
            </a:r>
            <a:r>
              <a:rPr lang="en-US" sz="4800" dirty="0" err="1" smtClean="0"/>
              <a:t>est</a:t>
            </a:r>
            <a:r>
              <a:rPr lang="en-US" sz="4800" dirty="0" smtClean="0"/>
              <a:t> au </a:t>
            </a:r>
            <a:r>
              <a:rPr lang="en-US" sz="4800" dirty="0" err="1" smtClean="0"/>
              <a:t>masculin</a:t>
            </a:r>
            <a:r>
              <a:rPr lang="en-US" sz="4800" dirty="0" smtClean="0"/>
              <a:t> </a:t>
            </a:r>
            <a:r>
              <a:rPr lang="en-US" sz="4800" dirty="0" err="1" smtClean="0"/>
              <a:t>pluriel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73850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2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L’adjectif</a:t>
            </a:r>
            <a:r>
              <a:rPr lang="en-US" sz="6600" dirty="0" smtClean="0"/>
              <a:t> </a:t>
            </a:r>
            <a:r>
              <a:rPr lang="en-US" sz="6600" dirty="0" err="1" smtClean="0"/>
              <a:t>qualificatif</a:t>
            </a:r>
            <a:r>
              <a:rPr lang="en-US" sz="6600" dirty="0" smtClean="0"/>
              <a:t> </a:t>
            </a:r>
            <a:r>
              <a:rPr lang="en-US" sz="6600" dirty="0" err="1" smtClean="0"/>
              <a:t>est</a:t>
            </a:r>
            <a:r>
              <a:rPr lang="en-US" sz="6600" dirty="0" smtClean="0"/>
              <a:t> un mot qui </a:t>
            </a:r>
            <a:r>
              <a:rPr lang="en-US" sz="6600" dirty="0" err="1" smtClean="0"/>
              <a:t>donne</a:t>
            </a:r>
            <a:r>
              <a:rPr lang="en-US" sz="6600" dirty="0" smtClean="0"/>
              <a:t> </a:t>
            </a:r>
            <a:r>
              <a:rPr lang="en-US" sz="6600" dirty="0" err="1" smtClean="0"/>
              <a:t>une</a:t>
            </a:r>
            <a:r>
              <a:rPr lang="en-US" sz="6600" dirty="0" smtClean="0"/>
              <a:t> </a:t>
            </a:r>
            <a:r>
              <a:rPr lang="en-US" sz="6600" dirty="0" err="1" smtClean="0"/>
              <a:t>qualité</a:t>
            </a:r>
            <a:r>
              <a:rPr lang="en-US" sz="6600" dirty="0" smtClean="0"/>
              <a:t> à </a:t>
            </a:r>
            <a:r>
              <a:rPr lang="en-US" sz="6600" dirty="0" err="1" smtClean="0"/>
              <a:t>l’être</a:t>
            </a:r>
            <a:r>
              <a:rPr lang="en-US" sz="6600" dirty="0" smtClean="0"/>
              <a:t> </a:t>
            </a:r>
            <a:r>
              <a:rPr lang="en-US" sz="6600" dirty="0" err="1" smtClean="0"/>
              <a:t>ou</a:t>
            </a:r>
            <a:r>
              <a:rPr lang="en-US" sz="6600" dirty="0" smtClean="0"/>
              <a:t> à </a:t>
            </a:r>
            <a:r>
              <a:rPr lang="en-US" sz="6600" dirty="0" err="1" smtClean="0"/>
              <a:t>l’objet</a:t>
            </a:r>
            <a:r>
              <a:rPr lang="en-US" sz="6600" dirty="0" smtClean="0"/>
              <a:t> </a:t>
            </a:r>
            <a:r>
              <a:rPr lang="en-US" sz="6600" dirty="0" err="1" smtClean="0"/>
              <a:t>auquel</a:t>
            </a:r>
            <a:r>
              <a:rPr lang="en-US" sz="6600" dirty="0" smtClean="0"/>
              <a:t> </a:t>
            </a:r>
            <a:r>
              <a:rPr lang="en-US" sz="6600" dirty="0" err="1" smtClean="0"/>
              <a:t>il</a:t>
            </a:r>
            <a:r>
              <a:rPr lang="en-US" sz="6600" dirty="0" smtClean="0"/>
              <a:t> se </a:t>
            </a:r>
            <a:r>
              <a:rPr lang="en-US" sz="6600" dirty="0" err="1" smtClean="0"/>
              <a:t>rapporte</a:t>
            </a:r>
            <a:r>
              <a:rPr lang="en-US" sz="6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943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S’il</a:t>
            </a:r>
            <a:r>
              <a:rPr lang="en-US" sz="6000" dirty="0" smtClean="0"/>
              <a:t> ne </a:t>
            </a:r>
            <a:r>
              <a:rPr lang="en-US" sz="6000" dirty="0" err="1" smtClean="0"/>
              <a:t>qualifie</a:t>
            </a:r>
            <a:r>
              <a:rPr lang="en-US" sz="6000" dirty="0" smtClean="0"/>
              <a:t> </a:t>
            </a:r>
            <a:r>
              <a:rPr lang="en-US" sz="6000" dirty="0" err="1" smtClean="0"/>
              <a:t>qu’un</a:t>
            </a:r>
            <a:r>
              <a:rPr lang="en-US" sz="6000" dirty="0" smtClean="0"/>
              <a:t> </a:t>
            </a:r>
            <a:r>
              <a:rPr lang="en-US" sz="6000" dirty="0" err="1" smtClean="0"/>
              <a:t>seul</a:t>
            </a:r>
            <a:r>
              <a:rPr lang="en-US" sz="6000" dirty="0" smtClean="0"/>
              <a:t> nom </a:t>
            </a:r>
            <a:r>
              <a:rPr lang="en-US" sz="6000" dirty="0" err="1" smtClean="0"/>
              <a:t>ou</a:t>
            </a:r>
            <a:r>
              <a:rPr lang="en-US" sz="6000" dirty="0" smtClean="0"/>
              <a:t> un </a:t>
            </a:r>
            <a:r>
              <a:rPr lang="en-US" sz="6000" dirty="0" err="1" smtClean="0"/>
              <a:t>seul</a:t>
            </a:r>
            <a:r>
              <a:rPr lang="en-US" sz="6000" dirty="0" smtClean="0"/>
              <a:t> </a:t>
            </a:r>
            <a:r>
              <a:rPr lang="en-US" sz="6000" dirty="0" err="1" smtClean="0"/>
              <a:t>pronom</a:t>
            </a:r>
            <a:r>
              <a:rPr lang="en-US" sz="6000" dirty="0" smtClean="0"/>
              <a:t>, </a:t>
            </a:r>
            <a:r>
              <a:rPr lang="en-US" sz="6000" dirty="0" err="1" smtClean="0"/>
              <a:t>l’adjectif</a:t>
            </a:r>
            <a:r>
              <a:rPr lang="en-US" sz="6000" dirty="0" smtClean="0"/>
              <a:t> </a:t>
            </a:r>
            <a:r>
              <a:rPr lang="en-US" sz="6000" dirty="0" err="1" smtClean="0"/>
              <a:t>qualificatif</a:t>
            </a:r>
            <a:r>
              <a:rPr lang="en-US" sz="6000" dirty="0" smtClean="0"/>
              <a:t> </a:t>
            </a:r>
            <a:r>
              <a:rPr lang="en-US" sz="6000" dirty="0" err="1" smtClean="0"/>
              <a:t>s’accorde</a:t>
            </a:r>
            <a:r>
              <a:rPr lang="en-US" sz="6000" dirty="0" smtClean="0"/>
              <a:t> </a:t>
            </a:r>
            <a:r>
              <a:rPr lang="en-US" sz="6000" dirty="0" err="1" smtClean="0"/>
              <a:t>en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GENRE </a:t>
            </a:r>
            <a:r>
              <a:rPr lang="en-US" sz="6000" dirty="0" smtClean="0"/>
              <a:t>et </a:t>
            </a:r>
            <a:r>
              <a:rPr lang="en-US" sz="6000" dirty="0" err="1" smtClean="0"/>
              <a:t>en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NOMBRE</a:t>
            </a:r>
            <a:r>
              <a:rPr lang="en-US" sz="6000" dirty="0" smtClean="0"/>
              <a:t> avec </a:t>
            </a:r>
            <a:r>
              <a:rPr lang="en-US" sz="6000" dirty="0" err="1" smtClean="0"/>
              <a:t>ce</a:t>
            </a:r>
            <a:r>
              <a:rPr lang="en-US" sz="6000" dirty="0" smtClean="0"/>
              <a:t> nom </a:t>
            </a:r>
            <a:r>
              <a:rPr lang="en-US" sz="6000" dirty="0" err="1" smtClean="0"/>
              <a:t>ou</a:t>
            </a:r>
            <a:r>
              <a:rPr lang="en-US" sz="6000" dirty="0" smtClean="0"/>
              <a:t> </a:t>
            </a:r>
            <a:r>
              <a:rPr lang="en-US" sz="6000" dirty="0" err="1" smtClean="0"/>
              <a:t>ce</a:t>
            </a:r>
            <a:r>
              <a:rPr lang="en-US" sz="6000" dirty="0" smtClean="0"/>
              <a:t> </a:t>
            </a:r>
            <a:r>
              <a:rPr lang="en-US" sz="6000" dirty="0" err="1" smtClean="0"/>
              <a:t>pronom</a:t>
            </a:r>
            <a:r>
              <a:rPr lang="en-US" sz="6000" dirty="0" smtClean="0"/>
              <a:t>.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7991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LA POSITION DES ADJECTIFS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On place </a:t>
            </a:r>
            <a:r>
              <a:rPr lang="en-US" sz="6600" dirty="0" err="1" smtClean="0"/>
              <a:t>l’adjectif</a:t>
            </a:r>
            <a:r>
              <a:rPr lang="en-US" sz="6600" dirty="0" smtClean="0"/>
              <a:t> </a:t>
            </a:r>
            <a:r>
              <a:rPr lang="en-US" sz="6600" dirty="0" smtClean="0">
                <a:solidFill>
                  <a:srgbClr val="FF0000"/>
                </a:solidFill>
              </a:rPr>
              <a:t>après</a:t>
            </a:r>
            <a:r>
              <a:rPr lang="en-US" sz="6600" dirty="0" smtClean="0"/>
              <a:t> le mot (ex. un livre vert), SAUF, </a:t>
            </a:r>
            <a:r>
              <a:rPr lang="en-US" sz="6600" dirty="0" err="1" smtClean="0"/>
              <a:t>dans</a:t>
            </a:r>
            <a:r>
              <a:rPr lang="en-US" sz="6600" dirty="0" smtClean="0"/>
              <a:t> </a:t>
            </a:r>
            <a:r>
              <a:rPr lang="en-US" sz="6600" dirty="0" err="1" smtClean="0"/>
              <a:t>ces</a:t>
            </a:r>
            <a:r>
              <a:rPr lang="en-US" sz="6600" dirty="0" smtClean="0"/>
              <a:t> exceptions: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2253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341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BAGS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0070C0"/>
                </a:solidFill>
              </a:rPr>
              <a:t>beauty, age, good/bad, size</a:t>
            </a:r>
            <a:endParaRPr lang="en-US" sz="7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110" y="2250628"/>
            <a:ext cx="10515600" cy="4351338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B</a:t>
            </a:r>
            <a:r>
              <a:rPr lang="en-US" sz="6000" dirty="0" smtClean="0"/>
              <a:t>: beau, belle</a:t>
            </a:r>
          </a:p>
          <a:p>
            <a:r>
              <a:rPr lang="en-US" sz="6000" dirty="0" smtClean="0">
                <a:solidFill>
                  <a:srgbClr val="FF0000"/>
                </a:solidFill>
              </a:rPr>
              <a:t>A</a:t>
            </a:r>
            <a:r>
              <a:rPr lang="en-US" sz="6000" dirty="0" smtClean="0"/>
              <a:t>: </a:t>
            </a:r>
            <a:r>
              <a:rPr lang="en-US" sz="6000" dirty="0" err="1" smtClean="0"/>
              <a:t>jeune</a:t>
            </a:r>
            <a:r>
              <a:rPr lang="en-US" sz="6000" dirty="0" smtClean="0"/>
              <a:t>, </a:t>
            </a:r>
            <a:r>
              <a:rPr lang="en-US" sz="6000" dirty="0" err="1" smtClean="0"/>
              <a:t>vieil</a:t>
            </a:r>
            <a:r>
              <a:rPr lang="en-US" sz="6000" dirty="0" smtClean="0"/>
              <a:t>, nouveau</a:t>
            </a:r>
          </a:p>
          <a:p>
            <a:r>
              <a:rPr lang="en-US" sz="6000" dirty="0" smtClean="0">
                <a:solidFill>
                  <a:srgbClr val="FF0000"/>
                </a:solidFill>
              </a:rPr>
              <a:t>G</a:t>
            </a:r>
            <a:r>
              <a:rPr lang="en-US" sz="6000" dirty="0" smtClean="0"/>
              <a:t>: </a:t>
            </a:r>
            <a:r>
              <a:rPr lang="en-US" sz="6000" dirty="0" err="1" smtClean="0"/>
              <a:t>joli</a:t>
            </a:r>
            <a:r>
              <a:rPr lang="en-US" sz="6000" dirty="0" smtClean="0"/>
              <a:t>, </a:t>
            </a:r>
            <a:r>
              <a:rPr lang="en-US" sz="6000" dirty="0" err="1" smtClean="0"/>
              <a:t>mauvais</a:t>
            </a:r>
            <a:r>
              <a:rPr lang="en-US" sz="6000" dirty="0" smtClean="0"/>
              <a:t>, </a:t>
            </a:r>
            <a:r>
              <a:rPr lang="en-US" sz="6000" dirty="0" err="1" smtClean="0"/>
              <a:t>méchant</a:t>
            </a:r>
            <a:r>
              <a:rPr lang="en-US" sz="6000" dirty="0" smtClean="0"/>
              <a:t>,</a:t>
            </a:r>
            <a:r>
              <a:rPr lang="en-US" sz="6000" dirty="0"/>
              <a:t> </a:t>
            </a:r>
            <a:r>
              <a:rPr lang="en-US" sz="6000" dirty="0" smtClean="0"/>
              <a:t>bon</a:t>
            </a:r>
          </a:p>
          <a:p>
            <a:r>
              <a:rPr lang="en-US" sz="6000" dirty="0" smtClean="0">
                <a:solidFill>
                  <a:srgbClr val="FF0000"/>
                </a:solidFill>
              </a:rPr>
              <a:t>S</a:t>
            </a:r>
            <a:r>
              <a:rPr lang="en-US" sz="6000" dirty="0" smtClean="0"/>
              <a:t>: grand, petit, </a:t>
            </a:r>
            <a:r>
              <a:rPr lang="en-US" sz="6000" dirty="0" err="1" smtClean="0"/>
              <a:t>gros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2558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Le </a:t>
            </a:r>
            <a:r>
              <a:rPr lang="en-US" sz="6600" b="1" dirty="0" err="1" smtClean="0">
                <a:solidFill>
                  <a:srgbClr val="FF0000"/>
                </a:solidFill>
              </a:rPr>
              <a:t>féminin</a:t>
            </a:r>
            <a:r>
              <a:rPr lang="en-US" sz="6600" b="1" dirty="0" smtClean="0">
                <a:solidFill>
                  <a:srgbClr val="FF0000"/>
                </a:solidFill>
              </a:rPr>
              <a:t> des </a:t>
            </a:r>
            <a:r>
              <a:rPr lang="en-US" sz="6600" b="1" dirty="0" err="1" smtClean="0">
                <a:solidFill>
                  <a:srgbClr val="FF0000"/>
                </a:solidFill>
              </a:rPr>
              <a:t>adjectifs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En</a:t>
            </a:r>
            <a:r>
              <a:rPr lang="en-US" sz="4400" dirty="0" smtClean="0"/>
              <a:t> general, pour former le </a:t>
            </a:r>
            <a:r>
              <a:rPr lang="en-US" sz="4400" dirty="0" err="1" smtClean="0"/>
              <a:t>féminin</a:t>
            </a:r>
            <a:r>
              <a:rPr lang="en-US" sz="4400" dirty="0" smtClean="0"/>
              <a:t> des </a:t>
            </a:r>
            <a:r>
              <a:rPr lang="en-US" sz="4400" dirty="0" err="1" smtClean="0"/>
              <a:t>adjectifs</a:t>
            </a:r>
            <a:r>
              <a:rPr lang="en-US" sz="4400" dirty="0" smtClean="0"/>
              <a:t> on </a:t>
            </a:r>
            <a:r>
              <a:rPr lang="en-US" sz="4400" dirty="0" err="1" smtClean="0"/>
              <a:t>ajoute</a:t>
            </a:r>
            <a:r>
              <a:rPr lang="en-US" sz="4400" dirty="0" smtClean="0"/>
              <a:t> un e </a:t>
            </a:r>
            <a:r>
              <a:rPr lang="en-US" sz="4400" dirty="0" err="1" smtClean="0"/>
              <a:t>muet</a:t>
            </a:r>
            <a:r>
              <a:rPr lang="en-US" sz="4400" dirty="0" smtClean="0"/>
              <a:t> (silent) à </a:t>
            </a:r>
            <a:r>
              <a:rPr lang="en-US" sz="4400" dirty="0" err="1" smtClean="0"/>
              <a:t>l’adjective</a:t>
            </a:r>
            <a:r>
              <a:rPr lang="en-US" sz="4400" dirty="0" smtClean="0"/>
              <a:t> masculine.</a:t>
            </a:r>
          </a:p>
          <a:p>
            <a:r>
              <a:rPr lang="en-US" sz="4400" dirty="0" smtClean="0"/>
              <a:t>EX. Un </a:t>
            </a:r>
            <a:r>
              <a:rPr lang="en-US" sz="4400" dirty="0" err="1" smtClean="0"/>
              <a:t>joli</a:t>
            </a:r>
            <a:r>
              <a:rPr lang="en-US" sz="4400" dirty="0"/>
              <a:t> </a:t>
            </a:r>
            <a:r>
              <a:rPr lang="en-US" sz="4400" dirty="0" err="1" smtClean="0"/>
              <a:t>paysage</a:t>
            </a:r>
            <a:r>
              <a:rPr lang="en-US" sz="4400" dirty="0" smtClean="0"/>
              <a:t> -------- </a:t>
            </a:r>
            <a:r>
              <a:rPr lang="en-US" sz="4400" dirty="0" err="1" smtClean="0"/>
              <a:t>une</a:t>
            </a:r>
            <a:r>
              <a:rPr lang="en-US" sz="4400" dirty="0" smtClean="0"/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jolie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/>
              <a:t>peinture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76106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EXCEPTIONS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426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1. Les </a:t>
            </a:r>
            <a:r>
              <a:rPr lang="en-US" sz="4400" dirty="0" err="1" smtClean="0"/>
              <a:t>adjectifs</a:t>
            </a:r>
            <a:r>
              <a:rPr lang="en-US" sz="4400" dirty="0" smtClean="0"/>
              <a:t> </a:t>
            </a:r>
            <a:r>
              <a:rPr lang="en-US" sz="4400" dirty="0" err="1" smtClean="0"/>
              <a:t>en</a:t>
            </a:r>
            <a:r>
              <a:rPr lang="en-US" sz="4400" dirty="0" smtClean="0"/>
              <a:t> EIL, EL, OL, U, ON, OT, ET </a:t>
            </a:r>
            <a:r>
              <a:rPr lang="en-US" sz="4400" dirty="0" err="1" smtClean="0"/>
              <a:t>et</a:t>
            </a:r>
            <a:r>
              <a:rPr lang="en-US" sz="4400" dirty="0" smtClean="0"/>
              <a:t> </a:t>
            </a:r>
            <a:r>
              <a:rPr lang="en-US" sz="4400" dirty="0" err="1" smtClean="0"/>
              <a:t>aussi</a:t>
            </a:r>
            <a:r>
              <a:rPr lang="en-US" sz="4400" dirty="0" smtClean="0"/>
              <a:t> les </a:t>
            </a:r>
            <a:r>
              <a:rPr lang="en-US" sz="4400" dirty="0" err="1" smtClean="0"/>
              <a:t>adjectifs</a:t>
            </a:r>
            <a:r>
              <a:rPr lang="en-US" sz="4400" dirty="0" smtClean="0"/>
              <a:t> GENTIL et PAYSAN et les </a:t>
            </a:r>
            <a:r>
              <a:rPr lang="en-US" sz="4400" dirty="0" err="1" smtClean="0"/>
              <a:t>adjectifs</a:t>
            </a:r>
            <a:r>
              <a:rPr lang="en-US" sz="4400" dirty="0" smtClean="0"/>
              <a:t> terminus par S:</a:t>
            </a:r>
          </a:p>
          <a:p>
            <a:pPr marL="457200" lvl="1" indent="0">
              <a:buNone/>
            </a:pPr>
            <a:endParaRPr lang="en-US" sz="4000" dirty="0"/>
          </a:p>
          <a:p>
            <a:pPr marL="457200" lvl="1" indent="0">
              <a:buNone/>
            </a:pPr>
            <a:r>
              <a:rPr lang="en-US" sz="4000" dirty="0" smtClean="0"/>
              <a:t>On </a:t>
            </a:r>
            <a:r>
              <a:rPr lang="en-US" sz="4000" dirty="0" smtClean="0">
                <a:solidFill>
                  <a:srgbClr val="FF0000"/>
                </a:solidFill>
              </a:rPr>
              <a:t>DOUBLE</a:t>
            </a:r>
            <a:r>
              <a:rPr lang="en-US" sz="4000" dirty="0" smtClean="0"/>
              <a:t> </a:t>
            </a:r>
            <a:r>
              <a:rPr lang="en-US" sz="4000" dirty="0" err="1" smtClean="0"/>
              <a:t>leur</a:t>
            </a:r>
            <a:r>
              <a:rPr lang="en-US" sz="4000" dirty="0" smtClean="0"/>
              <a:t> </a:t>
            </a:r>
            <a:r>
              <a:rPr lang="en-US" sz="4000" dirty="0" err="1" smtClean="0"/>
              <a:t>consonne</a:t>
            </a:r>
            <a:r>
              <a:rPr lang="en-US" sz="4000" dirty="0" smtClean="0"/>
              <a:t> final (s, l, n, t) et </a:t>
            </a:r>
            <a:r>
              <a:rPr lang="en-US" sz="4000" dirty="0" err="1" smtClean="0"/>
              <a:t>ajoute</a:t>
            </a:r>
            <a:r>
              <a:rPr lang="en-US" sz="4000" dirty="0" smtClean="0"/>
              <a:t> le e </a:t>
            </a:r>
            <a:r>
              <a:rPr lang="en-US" sz="4000" dirty="0" err="1" smtClean="0"/>
              <a:t>muet</a:t>
            </a:r>
            <a:endParaRPr lang="en-US" sz="4000" dirty="0" smtClean="0"/>
          </a:p>
          <a:p>
            <a:pPr marL="457200" lvl="1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Ex. </a:t>
            </a:r>
            <a:r>
              <a:rPr lang="en-US" sz="4000" dirty="0" err="1">
                <a:solidFill>
                  <a:srgbClr val="FF0000"/>
                </a:solidFill>
              </a:rPr>
              <a:t>g</a:t>
            </a:r>
            <a:r>
              <a:rPr lang="en-US" sz="4000" dirty="0" err="1" smtClean="0">
                <a:solidFill>
                  <a:srgbClr val="FF0000"/>
                </a:solidFill>
              </a:rPr>
              <a:t>entil</a:t>
            </a:r>
            <a:r>
              <a:rPr lang="en-US" sz="4000" dirty="0" smtClean="0">
                <a:solidFill>
                  <a:srgbClr val="FF0000"/>
                </a:solidFill>
              </a:rPr>
              <a:t> ----- </a:t>
            </a:r>
            <a:r>
              <a:rPr lang="en-US" sz="4000" dirty="0" err="1" smtClean="0">
                <a:solidFill>
                  <a:srgbClr val="FF0000"/>
                </a:solidFill>
              </a:rPr>
              <a:t>gentille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93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062"/>
            <a:ext cx="10515600" cy="597090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2. Il y a des </a:t>
            </a:r>
            <a:r>
              <a:rPr lang="en-US" sz="5400" dirty="0" err="1" smtClean="0"/>
              <a:t>des</a:t>
            </a:r>
            <a:r>
              <a:rPr lang="en-US" sz="5400" dirty="0" smtClean="0"/>
              <a:t> </a:t>
            </a:r>
            <a:r>
              <a:rPr lang="en-US" sz="5400" dirty="0" err="1" smtClean="0"/>
              <a:t>adjectifs</a:t>
            </a:r>
            <a:r>
              <a:rPr lang="en-US" sz="5400" dirty="0" smtClean="0"/>
              <a:t> qui </a:t>
            </a:r>
            <a:r>
              <a:rPr lang="en-US" sz="5400" dirty="0" err="1" smtClean="0"/>
              <a:t>prennent</a:t>
            </a:r>
            <a:r>
              <a:rPr lang="en-US" sz="5400" dirty="0" smtClean="0"/>
              <a:t> un </a:t>
            </a:r>
            <a:r>
              <a:rPr lang="en-US" sz="5400" dirty="0" smtClean="0">
                <a:solidFill>
                  <a:srgbClr val="FF0000"/>
                </a:solidFill>
              </a:rPr>
              <a:t>accent grave </a:t>
            </a:r>
            <a:r>
              <a:rPr lang="en-US" sz="5400" dirty="0" smtClean="0"/>
              <a:t>sur le e SANS </a:t>
            </a:r>
            <a:r>
              <a:rPr lang="en-US" sz="5400" dirty="0" err="1" smtClean="0"/>
              <a:t>redoubler</a:t>
            </a:r>
            <a:r>
              <a:rPr lang="en-US" sz="5400" dirty="0" smtClean="0"/>
              <a:t> </a:t>
            </a:r>
            <a:r>
              <a:rPr lang="en-US" sz="5400" dirty="0" err="1" smtClean="0"/>
              <a:t>leur</a:t>
            </a:r>
            <a:r>
              <a:rPr lang="en-US" sz="5400" dirty="0" smtClean="0"/>
              <a:t> </a:t>
            </a:r>
            <a:r>
              <a:rPr lang="en-US" sz="5400" dirty="0" err="1" smtClean="0"/>
              <a:t>consonne</a:t>
            </a:r>
            <a:r>
              <a:rPr lang="en-US" sz="5400" dirty="0" smtClean="0"/>
              <a:t> finale:</a:t>
            </a:r>
          </a:p>
          <a:p>
            <a:endParaRPr lang="en-US" sz="5400" dirty="0"/>
          </a:p>
          <a:p>
            <a:r>
              <a:rPr lang="en-US" sz="5400" dirty="0" smtClean="0"/>
              <a:t>Ex. </a:t>
            </a:r>
            <a:r>
              <a:rPr lang="en-US" sz="5400" dirty="0" err="1" smtClean="0"/>
              <a:t>Complet</a:t>
            </a:r>
            <a:r>
              <a:rPr lang="en-US" sz="5400" dirty="0" smtClean="0"/>
              <a:t> – complete</a:t>
            </a:r>
          </a:p>
          <a:p>
            <a:r>
              <a:rPr lang="en-US" sz="5400" dirty="0" smtClean="0"/>
              <a:t>Ex. </a:t>
            </a:r>
            <a:r>
              <a:rPr lang="en-US" sz="5400" dirty="0" err="1" smtClean="0"/>
              <a:t>Étranger</a:t>
            </a:r>
            <a:r>
              <a:rPr lang="en-US" sz="5400" dirty="0" smtClean="0"/>
              <a:t> - </a:t>
            </a:r>
            <a:r>
              <a:rPr lang="en-US" sz="5400" dirty="0" err="1" smtClean="0"/>
              <a:t>étrangère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30576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25"/>
            <a:ext cx="10515600" cy="6009538"/>
          </a:xfrm>
        </p:spPr>
        <p:txBody>
          <a:bodyPr>
            <a:normAutofit/>
          </a:bodyPr>
          <a:lstStyle/>
          <a:p>
            <a:r>
              <a:rPr lang="en-US" sz="6600" dirty="0" smtClean="0"/>
              <a:t>3. Les </a:t>
            </a:r>
            <a:r>
              <a:rPr lang="en-US" sz="6600" dirty="0" err="1" smtClean="0"/>
              <a:t>adjectifs</a:t>
            </a:r>
            <a:r>
              <a:rPr lang="en-US" sz="6600" dirty="0" smtClean="0"/>
              <a:t> qui </a:t>
            </a:r>
            <a:r>
              <a:rPr lang="en-US" sz="6600" dirty="0" err="1" smtClean="0"/>
              <a:t>terminet</a:t>
            </a:r>
            <a:r>
              <a:rPr lang="en-US" sz="6600" dirty="0" smtClean="0"/>
              <a:t> avec un c </a:t>
            </a:r>
            <a:r>
              <a:rPr lang="en-US" sz="6600" u="sng" dirty="0" err="1" smtClean="0"/>
              <a:t>sonore</a:t>
            </a:r>
            <a:r>
              <a:rPr lang="en-US" sz="6600" dirty="0" smtClean="0"/>
              <a:t> (on </a:t>
            </a:r>
            <a:r>
              <a:rPr lang="en-US" sz="6600" dirty="0" err="1" smtClean="0"/>
              <a:t>peut</a:t>
            </a:r>
            <a:r>
              <a:rPr lang="en-US" sz="6600" dirty="0" smtClean="0"/>
              <a:t> </a:t>
            </a:r>
            <a:r>
              <a:rPr lang="en-US" sz="6600" dirty="0" err="1" smtClean="0"/>
              <a:t>l’entendre</a:t>
            </a:r>
            <a:r>
              <a:rPr lang="en-US" sz="6600" dirty="0" smtClean="0"/>
              <a:t>) </a:t>
            </a:r>
            <a:r>
              <a:rPr lang="en-US" sz="6600" dirty="0" err="1" smtClean="0"/>
              <a:t>changent</a:t>
            </a:r>
            <a:r>
              <a:rPr lang="en-US" sz="6600" dirty="0" smtClean="0"/>
              <a:t> </a:t>
            </a:r>
            <a:r>
              <a:rPr lang="en-US" sz="6600" dirty="0" err="1" smtClean="0"/>
              <a:t>leur</a:t>
            </a:r>
            <a:r>
              <a:rPr lang="en-US" sz="6600" dirty="0" smtClean="0"/>
              <a:t> c </a:t>
            </a:r>
            <a:r>
              <a:rPr lang="en-US" sz="6600" dirty="0" err="1" smtClean="0"/>
              <a:t>en</a:t>
            </a:r>
            <a:r>
              <a:rPr lang="en-US" sz="6600" dirty="0" smtClean="0"/>
              <a:t> </a:t>
            </a:r>
            <a:r>
              <a:rPr lang="en-US" sz="6600" dirty="0" smtClean="0">
                <a:solidFill>
                  <a:srgbClr val="FF0000"/>
                </a:solidFill>
              </a:rPr>
              <a:t>QUE</a:t>
            </a:r>
            <a:endParaRPr lang="en-US" sz="6600" dirty="0"/>
          </a:p>
          <a:p>
            <a:r>
              <a:rPr lang="en-US" sz="6600" dirty="0" smtClean="0"/>
              <a:t>Ex. Public ---- </a:t>
            </a:r>
            <a:r>
              <a:rPr lang="en-US" sz="6600" dirty="0" err="1" smtClean="0"/>
              <a:t>publi</a:t>
            </a:r>
            <a:r>
              <a:rPr lang="en-US" sz="6600" dirty="0" err="1" smtClean="0">
                <a:solidFill>
                  <a:srgbClr val="FF0000"/>
                </a:solidFill>
              </a:rPr>
              <a:t>que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095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417</Words>
  <Application>Microsoft Office PowerPoint</Application>
  <PresentationFormat>Widescreen</PresentationFormat>
  <Paragraphs>40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Algerian</vt:lpstr>
      <vt:lpstr>Arial</vt:lpstr>
      <vt:lpstr>Calibri</vt:lpstr>
      <vt:lpstr>Calibri Light</vt:lpstr>
      <vt:lpstr>Office Theme</vt:lpstr>
      <vt:lpstr>L’adjectif qualificatif</vt:lpstr>
      <vt:lpstr>PowerPoint Presentation</vt:lpstr>
      <vt:lpstr>PowerPoint Presentation</vt:lpstr>
      <vt:lpstr>LA POSITION DES ADJECTIFS</vt:lpstr>
      <vt:lpstr>BAGS beauty, age, good/bad, size</vt:lpstr>
      <vt:lpstr>Le féminin des adjectifs</vt:lpstr>
      <vt:lpstr>EXCEPTIONS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À noter</vt:lpstr>
      <vt:lpstr>PowerPoint Presentation</vt:lpstr>
    </vt:vector>
  </TitlesOfParts>
  <Company>OCDSB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L’adjectif qualificatif</dc:title>
  <dc:creator>Sophie Czudner</dc:creator>
  <cp:lastModifiedBy>Sophie Czudner   </cp:lastModifiedBy>
  <cp:revision>4</cp:revision>
  <dcterms:created xsi:type="dcterms:W3CDTF">2017-10-02T13:26:12Z</dcterms:created>
  <dcterms:modified xsi:type="dcterms:W3CDTF">2017-10-02T13:51:23Z</dcterms:modified>
</cp:coreProperties>
</file>